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2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2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4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0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7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3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58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9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0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1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6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00EC5-01B2-4303-A6EF-905FF6E40F8A}" type="datetimeFigureOut">
              <a:rPr lang="en-US" smtClean="0"/>
              <a:t>12/22/2017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0E6C1-2E1D-4BCF-93A8-223553660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8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916438"/>
              </p:ext>
            </p:extLst>
          </p:nvPr>
        </p:nvGraphicFramePr>
        <p:xfrm>
          <a:off x="0" y="-1"/>
          <a:ext cx="9144002" cy="685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2556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Math Scope and Sequence: 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87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604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80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  <a:p>
                      <a:pPr algn="ctr"/>
                      <a:r>
                        <a:rPr lang="en-US" sz="1000" dirty="0"/>
                        <a:t>Labor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  <a:p>
                      <a:pPr algn="ctr"/>
                      <a:r>
                        <a:rPr lang="en-US" sz="1000" dirty="0"/>
                        <a:t>Students’</a:t>
                      </a:r>
                      <a:r>
                        <a:rPr lang="en-US" sz="1000" baseline="0" dirty="0"/>
                        <a:t> First Day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8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Review, SMI Testing, Routines, Structure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676441"/>
                  </a:ext>
                </a:extLst>
              </a:tr>
              <a:tr h="58380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55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1.1-1.3 Identify, place &amp; order positive &amp; negative integers</a:t>
                      </a:r>
                    </a:p>
                    <a:p>
                      <a:pPr algn="ctr"/>
                      <a:r>
                        <a:rPr lang="en-US" sz="1800" dirty="0"/>
                        <a:t>understand absolute value as distance from zero on a number 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966103"/>
                  </a:ext>
                </a:extLst>
              </a:tr>
              <a:tr h="58380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8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3.1-3.3 Classify rational numbers compare &amp; order rational numbers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481421"/>
                  </a:ext>
                </a:extLst>
              </a:tr>
              <a:tr h="58380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55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2.1-2.2 Understand the divisibility rules find the prime factorization of numbers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251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999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263279"/>
              </p:ext>
            </p:extLst>
          </p:nvPr>
        </p:nvGraphicFramePr>
        <p:xfrm>
          <a:off x="0" y="-2"/>
          <a:ext cx="9144002" cy="6858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1367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June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00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363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250414"/>
                  </a:ext>
                </a:extLst>
              </a:tr>
              <a:tr h="602363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628198"/>
                  </a:ext>
                </a:extLst>
              </a:tr>
              <a:tr h="602363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  <a:p>
                      <a:pPr algn="ctr"/>
                      <a:r>
                        <a:rPr lang="en-US" sz="1000" dirty="0"/>
                        <a:t>Last Day of</a:t>
                      </a:r>
                      <a:r>
                        <a:rPr lang="en-US" sz="1000" baseline="0" dirty="0"/>
                        <a:t> School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872605"/>
                  </a:ext>
                </a:extLst>
              </a:tr>
              <a:tr h="120472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  <a:p>
                      <a:pPr algn="ctr"/>
                      <a:r>
                        <a:rPr lang="en-US" sz="1000"/>
                        <a:t>Father’s Day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472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495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775307"/>
              </p:ext>
            </p:extLst>
          </p:nvPr>
        </p:nvGraphicFramePr>
        <p:xfrm>
          <a:off x="0" y="-2"/>
          <a:ext cx="9144002" cy="685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6773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W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109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09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109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109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109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509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396710"/>
              </p:ext>
            </p:extLst>
          </p:nvPr>
        </p:nvGraphicFramePr>
        <p:xfrm>
          <a:off x="0" y="-2"/>
          <a:ext cx="9144002" cy="685800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3324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August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92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155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55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155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155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155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93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210267"/>
              </p:ext>
            </p:extLst>
          </p:nvPr>
        </p:nvGraphicFramePr>
        <p:xfrm>
          <a:off x="0" y="-2"/>
          <a:ext cx="9144002" cy="685800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8413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October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W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442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  <a:p>
                      <a:pPr algn="ctr"/>
                      <a:r>
                        <a:rPr lang="en-US" sz="1000" dirty="0"/>
                        <a:t>½ Day PD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7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9.2 Use the distributive property as a way to express GCF LCM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272429"/>
                  </a:ext>
                </a:extLst>
              </a:tr>
              <a:tr h="595442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  <a:p>
                      <a:pPr algn="ctr"/>
                      <a:r>
                        <a:rPr lang="en-US" sz="1000" dirty="0"/>
                        <a:t>Columbus</a:t>
                      </a:r>
                      <a:r>
                        <a:rPr lang="en-US" sz="1000" baseline="0" dirty="0"/>
                        <a:t> Day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54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4.1 Add &amp; Subtract Fractions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426749"/>
                  </a:ext>
                </a:extLst>
              </a:tr>
              <a:tr h="595442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54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4.1 Add &amp; Subtract Fractions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943907"/>
                  </a:ext>
                </a:extLst>
              </a:tr>
              <a:tr h="595442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54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4.2-4.3 Multiply &amp; Divide Fractions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808663"/>
                  </a:ext>
                </a:extLst>
              </a:tr>
              <a:tr h="595442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31</a:t>
                      </a:r>
                    </a:p>
                    <a:p>
                      <a:pPr algn="ctr"/>
                      <a:r>
                        <a:rPr lang="en-US" sz="1000" dirty="0"/>
                        <a:t>Halloween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54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4.2-4.3 Multiply &amp; Divide Fractions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135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11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717387"/>
              </p:ext>
            </p:extLst>
          </p:nvPr>
        </p:nvGraphicFramePr>
        <p:xfrm>
          <a:off x="0" y="-2"/>
          <a:ext cx="9144002" cy="68580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0963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37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371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3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4.2-4.3 Multiply &amp; Divide Fractions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008812"/>
                  </a:ext>
                </a:extLst>
              </a:tr>
              <a:tr h="59037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  <a:p>
                      <a:pPr algn="ctr"/>
                      <a:r>
                        <a:rPr lang="en-US" sz="1000" dirty="0"/>
                        <a:t>Election Day PD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  <a:p>
                      <a:pPr algn="ctr"/>
                      <a:r>
                        <a:rPr lang="en-US" sz="1000" dirty="0"/>
                        <a:t>Veterans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3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5.1-5.2 Multiply &amp; divide multi-digit numbers add &amp; subtract decimals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736745"/>
                  </a:ext>
                </a:extLst>
              </a:tr>
              <a:tr h="59037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3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5.3 Multiply &amp; divide decimals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049"/>
                  </a:ext>
                </a:extLst>
              </a:tr>
              <a:tr h="59037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  <a:p>
                      <a:pPr algn="ctr"/>
                      <a:r>
                        <a:rPr lang="en-US" sz="1000" dirty="0"/>
                        <a:t>½</a:t>
                      </a:r>
                      <a:r>
                        <a:rPr lang="en-US" sz="1000" baseline="0" dirty="0"/>
                        <a:t> Day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  <a:p>
                      <a:pPr algn="ctr"/>
                      <a:r>
                        <a:rPr lang="en-US" sz="1000" dirty="0"/>
                        <a:t>Thanksgiving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  <a:p>
                      <a:pPr algn="ctr"/>
                      <a:r>
                        <a:rPr lang="en-US" sz="1000" dirty="0"/>
                        <a:t>Day After Thanksgiving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3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5.3 Multiply &amp; divide decimals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701468"/>
                  </a:ext>
                </a:extLst>
              </a:tr>
              <a:tr h="59037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3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6.1-6.3 Use ratios and rates to compare quantities and make predictions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429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7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21444"/>
              </p:ext>
            </p:extLst>
          </p:nvPr>
        </p:nvGraphicFramePr>
        <p:xfrm>
          <a:off x="0" y="-2"/>
          <a:ext cx="9144002" cy="685800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5813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December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59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673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6.1-6.3 Use ratios and rates to compare quantities and make predictions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548710"/>
                  </a:ext>
                </a:extLst>
              </a:tr>
              <a:tr h="573673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1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6.1-6.3 Use ratios and rates to compare quantities and make predictions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981121"/>
                  </a:ext>
                </a:extLst>
              </a:tr>
              <a:tr h="573673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7.1 Use tables &amp; graphs to represent problems involving ratios &amp; rates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585015"/>
                  </a:ext>
                </a:extLst>
              </a:tr>
              <a:tr h="573673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  <a:p>
                      <a:pPr algn="ctr"/>
                      <a:r>
                        <a:rPr lang="en-US" sz="1000" dirty="0"/>
                        <a:t>½ Day PD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1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7.1 Use tables &amp; graphs to represent problems involving ratios &amp; rates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76391"/>
                  </a:ext>
                </a:extLst>
              </a:tr>
              <a:tr h="114734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24/31</a:t>
                      </a:r>
                    </a:p>
                    <a:p>
                      <a:pPr algn="ctr"/>
                      <a:r>
                        <a:rPr lang="en-US" sz="1000" dirty="0"/>
                        <a:t>New</a:t>
                      </a:r>
                      <a:r>
                        <a:rPr lang="en-US" sz="1000" baseline="0" dirty="0"/>
                        <a:t> Year’s Eve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  <a:p>
                      <a:pPr algn="ctr"/>
                      <a:r>
                        <a:rPr lang="en-US" sz="1000" dirty="0"/>
                        <a:t>Christmas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484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248087"/>
              </p:ext>
            </p:extLst>
          </p:nvPr>
        </p:nvGraphicFramePr>
        <p:xfrm>
          <a:off x="0" y="-2"/>
          <a:ext cx="9144002" cy="68580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8912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January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53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516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  <a:p>
                      <a:pPr algn="ctr"/>
                      <a:r>
                        <a:rPr lang="en-US" sz="1000" dirty="0"/>
                        <a:t>New Year’s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7.2 Solve problems with proportions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788665"/>
                  </a:ext>
                </a:extLst>
              </a:tr>
              <a:tr h="593516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7.3 Convert units within &amp; between measurement systems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014230"/>
                  </a:ext>
                </a:extLst>
              </a:tr>
              <a:tr h="593516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  <a:p>
                      <a:pPr algn="ctr"/>
                      <a:r>
                        <a:rPr lang="en-US" sz="1000" dirty="0"/>
                        <a:t>Martin</a:t>
                      </a:r>
                      <a:r>
                        <a:rPr lang="en-US" sz="1000" baseline="0" dirty="0"/>
                        <a:t> Luther King Day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9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8.1-8.2 Write ratios as </a:t>
                      </a:r>
                      <a:r>
                        <a:rPr lang="en-US" sz="1800" dirty="0" err="1"/>
                        <a:t>percents</a:t>
                      </a:r>
                      <a:r>
                        <a:rPr lang="en-US" sz="1800" dirty="0"/>
                        <a:t> convert percent/ decimals/fractions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690044"/>
                  </a:ext>
                </a:extLst>
              </a:tr>
              <a:tr h="593516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  <a:p>
                      <a:pPr algn="ctr"/>
                      <a:r>
                        <a:rPr lang="en-US" sz="1000" dirty="0"/>
                        <a:t>½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3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8.3 Use percent to solve problems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751688"/>
                  </a:ext>
                </a:extLst>
              </a:tr>
              <a:tr h="593516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9.1-9.3 Use order of operations to solve problems with exponents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22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52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282706"/>
              </p:ext>
            </p:extLst>
          </p:nvPr>
        </p:nvGraphicFramePr>
        <p:xfrm>
          <a:off x="0" y="-2"/>
          <a:ext cx="9144002" cy="68925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6773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W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547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5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9.1-9.3 Use order of operations to solve problems with exponents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056169"/>
                  </a:ext>
                </a:extLst>
              </a:tr>
              <a:tr h="605547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5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10.1-10.3 Evaluate &amp; generate expressions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801529"/>
                  </a:ext>
                </a:extLst>
              </a:tr>
              <a:tr h="605547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  <a:p>
                      <a:pPr algn="ctr"/>
                      <a:r>
                        <a:rPr lang="en-US" sz="1000" dirty="0"/>
                        <a:t>Moretti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  <a:p>
                      <a:pPr algn="ctr"/>
                      <a:r>
                        <a:rPr lang="en-US" sz="1000" dirty="0"/>
                        <a:t>Valentine’s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5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10.1-10.3 Evaluate &amp; generate expressions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685125"/>
                  </a:ext>
                </a:extLst>
              </a:tr>
              <a:tr h="121109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547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5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11.1-12.3 Write equations to represent equations.  Solve &amp; model equations.  Graph equations.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59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22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487194"/>
              </p:ext>
            </p:extLst>
          </p:nvPr>
        </p:nvGraphicFramePr>
        <p:xfrm>
          <a:off x="0" y="-2"/>
          <a:ext cx="9144002" cy="68580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1041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43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W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451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4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11.1-12.3 Write equations to represent equations.  Solve &amp; model equations.  Graph equations.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544328"/>
                  </a:ext>
                </a:extLst>
              </a:tr>
              <a:tr h="58045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4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11.1-12.3 Write equations to represent equations.  Solve &amp; model equations.  Graph equations.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452942"/>
                  </a:ext>
                </a:extLst>
              </a:tr>
              <a:tr h="58045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  <a:p>
                      <a:pPr algn="ctr"/>
                      <a:r>
                        <a:rPr lang="en-US" sz="1000" dirty="0"/>
                        <a:t>Bruno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  <a:p>
                      <a:pPr algn="ctr"/>
                      <a:r>
                        <a:rPr lang="en-US" sz="1000" dirty="0"/>
                        <a:t>Saint Patrick’s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4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11.4&amp;12.2 Identify dependent &amp; independent variables.  Write &amp; graph Inequalities.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992226"/>
                  </a:ext>
                </a:extLst>
              </a:tr>
              <a:tr h="58045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04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13.1-13.4 Area of Irregular Shapes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388418"/>
                  </a:ext>
                </a:extLst>
              </a:tr>
              <a:tr h="580451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  <a:p>
                      <a:pPr algn="ctr"/>
                      <a:r>
                        <a:rPr lang="en-US" sz="1000" dirty="0"/>
                        <a:t>½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04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14.1-14.2Draw and analyze points &amp; figures on the coordinate plane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718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747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001507"/>
              </p:ext>
            </p:extLst>
          </p:nvPr>
        </p:nvGraphicFramePr>
        <p:xfrm>
          <a:off x="0" y="-2"/>
          <a:ext cx="9144002" cy="685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2851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9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W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896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Easter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8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15.1-15.3 Use nets to find Surface Area. Find Volume.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107044"/>
                  </a:ext>
                </a:extLst>
              </a:tr>
              <a:tr h="593896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  <a:p>
                      <a:pPr algn="ctr"/>
                      <a:r>
                        <a:rPr lang="en-US" sz="1000" dirty="0"/>
                        <a:t>½ Day PD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8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16.1 Measures of Center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976605"/>
                  </a:ext>
                </a:extLst>
              </a:tr>
              <a:tr h="1187793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896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59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16.3-16.5 Display Data in various forms:</a:t>
                      </a:r>
                    </a:p>
                    <a:p>
                      <a:pPr algn="ctr"/>
                      <a:r>
                        <a:rPr lang="en-US" sz="1800" dirty="0"/>
                        <a:t>Box Plots, Dot Plots &amp; Histograms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858393"/>
                  </a:ext>
                </a:extLst>
              </a:tr>
              <a:tr h="593896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38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MCAS Review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752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701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390396"/>
              </p:ext>
            </p:extLst>
          </p:nvPr>
        </p:nvGraphicFramePr>
        <p:xfrm>
          <a:off x="0" y="-2"/>
          <a:ext cx="9144002" cy="685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0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4111">
                <a:tc gridSpan="7"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Lucida Fax" panose="02060602050505020204" pitchFamily="18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44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M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W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ucida Fax" panose="02060602050505020204" pitchFamily="18" charset="0"/>
                        </a:rPr>
                        <a:t>T</a:t>
                      </a:r>
                      <a:endParaRPr lang="en-US" sz="1600" b="1" dirty="0">
                        <a:latin typeface="Lucida Fax" panose="02060602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Lucida Fax" panose="02060602050505020204" pitchFamily="18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188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Week 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  <a:p>
                      <a:pPr algn="ctr"/>
                      <a:r>
                        <a:rPr lang="en-US" sz="1000" dirty="0"/>
                        <a:t>Cinco de</a:t>
                      </a:r>
                      <a:r>
                        <a:rPr lang="en-US" sz="1000" baseline="0" dirty="0"/>
                        <a:t> Mayo</a:t>
                      </a:r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Integer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30542"/>
                  </a:ext>
                </a:extLst>
              </a:tr>
              <a:tr h="600188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Integer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155971"/>
                  </a:ext>
                </a:extLst>
              </a:tr>
              <a:tr h="600188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  <a:p>
                      <a:pPr algn="ctr"/>
                      <a:r>
                        <a:rPr lang="en-US" sz="1000" dirty="0"/>
                        <a:t>Mother’s Day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Integer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475889"/>
                  </a:ext>
                </a:extLst>
              </a:tr>
              <a:tr h="600188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  <a:p>
                      <a:pPr algn="ctr"/>
                      <a:r>
                        <a:rPr lang="en-US" sz="1000" dirty="0"/>
                        <a:t>½ Day PD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7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Ratio, Interest, Tax, Discount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650560"/>
                  </a:ext>
                </a:extLst>
              </a:tr>
              <a:tr h="600188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  <a:p>
                      <a:pPr algn="ctr"/>
                      <a:r>
                        <a:rPr lang="en-US" sz="1000" dirty="0"/>
                        <a:t>Week 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  <a:p>
                      <a:pPr algn="ctr"/>
                      <a:r>
                        <a:rPr lang="en-US" sz="1000" dirty="0"/>
                        <a:t>Memorial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0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937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735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962</Words>
  <Application>Microsoft Office PowerPoint</Application>
  <PresentationFormat>On-screen Show (4:3)</PresentationFormat>
  <Paragraphs>669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Lucida Fax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Crombie</dc:creator>
  <cp:lastModifiedBy>Adam Crombie</cp:lastModifiedBy>
  <cp:revision>32</cp:revision>
  <cp:lastPrinted>2017-08-31T15:21:31Z</cp:lastPrinted>
  <dcterms:created xsi:type="dcterms:W3CDTF">2017-08-06T10:15:19Z</dcterms:created>
  <dcterms:modified xsi:type="dcterms:W3CDTF">2017-12-22T19:05:56Z</dcterms:modified>
</cp:coreProperties>
</file>